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4"/>
  </p:notesMasterIdLst>
  <p:sldIdLst>
    <p:sldId id="256" r:id="rId2"/>
    <p:sldId id="257" r:id="rId3"/>
    <p:sldId id="265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E2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1812" y="-84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8FCE9-6361-4115-809F-8DE5A2C6568D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E7ECD-761F-4342-9941-9E4BCC4AE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953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E7ECD-761F-4342-9941-9E4BCC4AE2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261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write</a:t>
            </a:r>
            <a:r>
              <a:rPr lang="en-US" baseline="0" dirty="0" smtClean="0"/>
              <a:t> this down &amp; do as a class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172D3-A3E8-0748-93DB-94B4208D20D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750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write this down &amp; do in groups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172D3-A3E8-0748-93DB-94B4208D20D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719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13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540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6277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578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9272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093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888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84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1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127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700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762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25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78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59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80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74CB-1C23-4642-9FC2-30E014FE82CE}" type="datetimeFigureOut">
              <a:rPr lang="en-US" smtClean="0"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2C6964-D304-4E94-8410-63105C32F6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586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CPCTC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Corresponding Parts of Congruent Triangles are Congruent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0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398131"/>
              </p:ext>
            </p:extLst>
          </p:nvPr>
        </p:nvGraphicFramePr>
        <p:xfrm>
          <a:off x="651574" y="2002812"/>
          <a:ext cx="841976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9880"/>
                <a:gridCol w="4209880"/>
              </a:tblGrid>
              <a:tr h="38350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Statements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Reasons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3541807"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26524" y="300516"/>
                <a:ext cx="4941137" cy="12010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Given</a:t>
                </a: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𝐴𝐵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acc>
                      <m:accPr>
                        <m:chr m:val="̅"/>
                        <m:ctrlPr>
                          <a:rPr lang="en-US" sz="24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𝐷𝐹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acc>
                      <m:accPr>
                        <m:chr m:val="̅"/>
                        <m:ctrlPr>
                          <a:rPr lang="en-US" sz="24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𝐴𝐶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acc>
                      <m:accPr>
                        <m:chr m:val="̅"/>
                        <m:ctrlPr>
                          <a:rPr lang="en-US" sz="24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𝐷𝐸</m:t>
                        </m:r>
                      </m:e>
                    </m:acc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Prove</a:t>
                </a: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524" y="300516"/>
                <a:ext cx="4941137" cy="1201098"/>
              </a:xfrm>
              <a:prstGeom prst="rect">
                <a:avLst/>
              </a:prstGeom>
              <a:blipFill rotWithShape="1">
                <a:blip r:embed="rId2"/>
                <a:stretch>
                  <a:fillRect l="-1850" t="-406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045" y="0"/>
            <a:ext cx="2514600" cy="18021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941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470528"/>
              </p:ext>
            </p:extLst>
          </p:nvPr>
        </p:nvGraphicFramePr>
        <p:xfrm>
          <a:off x="711535" y="2002812"/>
          <a:ext cx="841976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9880"/>
                <a:gridCol w="4209880"/>
              </a:tblGrid>
              <a:tr h="38350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Statements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Reasons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3541807"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720711" y="352208"/>
                <a:ext cx="5177421" cy="12010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Given</a:t>
                </a: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𝑀𝑁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acc>
                      <m:accPr>
                        <m:chr m:val="̅"/>
                        <m:ctrlPr>
                          <a:rPr lang="en-US" sz="24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𝑃𝑄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acc>
                      <m:accPr>
                        <m:chr m:val="̅"/>
                        <m:ctrlPr>
                          <a:rPr lang="en-US" sz="24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𝑁𝑂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acc>
                      <m:accPr>
                        <m:chr m:val="̅"/>
                        <m:ctrlPr>
                          <a:rPr lang="en-US" sz="24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𝑄𝑅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acc>
                      <m:accPr>
                        <m:chr m:val="̅"/>
                        <m:ctrlPr>
                          <a:rPr lang="en-US" sz="24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𝑂𝑀</m:t>
                        </m:r>
                      </m:e>
                    </m:acc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acc>
                      <m:accPr>
                        <m:chr m:val="̅"/>
                        <m:ctrlPr>
                          <a:rPr lang="en-US" sz="24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𝑅𝑃</m:t>
                        </m:r>
                      </m:e>
                    </m:acc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Prove</a:t>
                </a:r>
                <a:r>
                  <a:rPr lang="en-US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711" y="352208"/>
                <a:ext cx="5177421" cy="1201098"/>
              </a:xfrm>
              <a:prstGeom prst="rect">
                <a:avLst/>
              </a:prstGeom>
              <a:blipFill rotWithShape="1">
                <a:blip r:embed="rId2"/>
                <a:stretch>
                  <a:fillRect l="-1765" t="-406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2991" y="203369"/>
            <a:ext cx="2979054" cy="14987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097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EXIT SLIP</a:t>
            </a:r>
            <a:endParaRPr lang="en-US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4352" y="1429316"/>
                <a:ext cx="5762543" cy="46586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Copy and mark the figure to show the given information.</a:t>
                </a:r>
              </a:p>
              <a:p>
                <a:pPr marL="0" indent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24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2400" dirty="0" smtClean="0">
                    <a:solidFill>
                      <a:schemeClr val="tx1"/>
                    </a:solidFill>
                  </a:rPr>
                  <a:t>Explain how you would prove </a:t>
                </a:r>
                <a:r>
                  <a:rPr lang="en-US" sz="2400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∠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P = </a:t>
                </a:r>
                <a:r>
                  <a:rPr lang="en-US" sz="2400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∠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Q, given that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𝐾𝐿</m:t>
                        </m:r>
                      </m:e>
                    </m:acc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is the perpendicular bisector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𝑃𝑄</m:t>
                        </m:r>
                      </m:e>
                    </m:acc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.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4352" y="1429316"/>
                <a:ext cx="5762543" cy="4658663"/>
              </a:xfrm>
              <a:blipFill rotWithShape="0">
                <a:blip r:embed="rId2"/>
                <a:stretch>
                  <a:fillRect l="-1693" t="-10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6516078" y="1429316"/>
            <a:ext cx="2805933" cy="2829678"/>
            <a:chOff x="6593305" y="106014"/>
            <a:chExt cx="2805933" cy="2829678"/>
          </a:xfrm>
        </p:grpSpPr>
        <p:grpSp>
          <p:nvGrpSpPr>
            <p:cNvPr id="7" name="Group 6"/>
            <p:cNvGrpSpPr/>
            <p:nvPr/>
          </p:nvGrpSpPr>
          <p:grpSpPr>
            <a:xfrm>
              <a:off x="7047547" y="426527"/>
              <a:ext cx="1937742" cy="2005579"/>
              <a:chOff x="3125307" y="2511330"/>
              <a:chExt cx="2069262" cy="1854960"/>
            </a:xfrm>
          </p:grpSpPr>
          <p:sp>
            <p:nvSpPr>
              <p:cNvPr id="4" name="Isosceles Triangle 3"/>
              <p:cNvSpPr/>
              <p:nvPr/>
            </p:nvSpPr>
            <p:spPr>
              <a:xfrm>
                <a:off x="3125307" y="2511330"/>
                <a:ext cx="2069262" cy="1854960"/>
              </a:xfrm>
              <a:prstGeom prst="triangle">
                <a:avLst/>
              </a:prstGeom>
              <a:noFill/>
              <a:ln w="28575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" name="Straight Connector 5"/>
              <p:cNvCxnSpPr>
                <a:stCxn id="4" idx="0"/>
                <a:endCxn id="4" idx="3"/>
              </p:cNvCxnSpPr>
              <p:nvPr/>
            </p:nvCxnSpPr>
            <p:spPr>
              <a:xfrm>
                <a:off x="4159938" y="2511330"/>
                <a:ext cx="0" cy="185496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7815962" y="106014"/>
              <a:ext cx="4009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/>
                  <a:cs typeface="Times New Roman"/>
                </a:rPr>
                <a:t>K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93305" y="2237874"/>
              <a:ext cx="4009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/>
                  <a:cs typeface="Times New Roman"/>
                </a:rPr>
                <a:t>P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63807" y="2566360"/>
              <a:ext cx="4009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/>
                  <a:cs typeface="Times New Roman"/>
                </a:rPr>
                <a:t>L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998326" y="2237874"/>
              <a:ext cx="4009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/>
                  <a:cs typeface="Times New Roman"/>
                </a:rPr>
                <a:t>Q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755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81145"/>
          </a:xfrm>
        </p:spPr>
        <p:txBody>
          <a:bodyPr/>
          <a:lstStyle/>
          <a:p>
            <a:r>
              <a:rPr lang="en-US" dirty="0" smtClean="0"/>
              <a:t>Lesson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590745"/>
            <a:ext cx="10010653" cy="497494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200" dirty="0" smtClean="0"/>
              <a:t> Corresponding (matching) parts of </a:t>
            </a:r>
            <a:r>
              <a:rPr lang="en-US" sz="3200" dirty="0" smtClean="0"/>
              <a:t>congruent triangles </a:t>
            </a:r>
            <a:r>
              <a:rPr lang="en-US" sz="3200" dirty="0" smtClean="0"/>
              <a:t>are </a:t>
            </a:r>
            <a:r>
              <a:rPr lang="en-US" sz="3200" dirty="0" smtClean="0"/>
              <a:t>congruent.</a:t>
            </a:r>
            <a:endParaRPr lang="en-US" sz="3200" dirty="0" smtClean="0"/>
          </a:p>
          <a:p>
            <a:pPr>
              <a:spcAft>
                <a:spcPts val="600"/>
              </a:spcAft>
            </a:pPr>
            <a:endParaRPr lang="en-US" sz="3200" dirty="0" smtClean="0"/>
          </a:p>
          <a:p>
            <a:pPr>
              <a:spcAft>
                <a:spcPts val="600"/>
              </a:spcAft>
            </a:pPr>
            <a:r>
              <a:rPr lang="en-US" sz="3200" dirty="0" smtClean="0"/>
              <a:t>Can use “easy” way to establish triangle congruency. Then all (other) parts are congruent because of CPCTC.</a:t>
            </a:r>
            <a:endParaRPr lang="en-US" sz="3200" dirty="0" smtClean="0"/>
          </a:p>
          <a:p>
            <a:endParaRPr lang="en-US" sz="2600" dirty="0"/>
          </a:p>
          <a:p>
            <a:pPr marL="457200" lvl="1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82016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2" y="207484"/>
            <a:ext cx="8596668" cy="10880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Corresponding Parts of Congruent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2" y="1295485"/>
            <a:ext cx="9542431" cy="165015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For example, take triangles ABC and DEF. We can establish congruency through </a:t>
            </a:r>
            <a:r>
              <a:rPr lang="en-US" sz="2400" dirty="0" smtClean="0"/>
              <a:t>ASA.</a:t>
            </a:r>
            <a:endParaRPr lang="en-US" sz="24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2000" b="1" dirty="0" smtClean="0">
              <a:solidFill>
                <a:srgbClr val="FFFF00"/>
              </a:solidFill>
              <a:ea typeface="Cambria Math" panose="02040503050406030204" pitchFamily="18" charset="0"/>
            </a:endParaRP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683" y="3394491"/>
            <a:ext cx="5792918" cy="225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651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66" y="214198"/>
            <a:ext cx="8596668" cy="10880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Corresponding Parts of Congruent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0190" y="1302199"/>
            <a:ext cx="9542431" cy="129781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Then we can state </a:t>
            </a:r>
            <a:r>
              <a:rPr lang="en-US" sz="2400" dirty="0" smtClean="0">
                <a:solidFill>
                  <a:schemeClr val="tx1"/>
                </a:solidFill>
              </a:rPr>
              <a:t>that </a:t>
            </a:r>
            <a:r>
              <a:rPr lang="en-US" sz="2400" b="1" i="1" dirty="0" smtClean="0">
                <a:solidFill>
                  <a:schemeClr val="tx1"/>
                </a:solidFill>
              </a:rPr>
              <a:t>all the other corresponding (matching) parts of ABC and DEF are also </a:t>
            </a:r>
            <a:r>
              <a:rPr lang="en-US" sz="2400" b="1" i="1" dirty="0" smtClean="0">
                <a:solidFill>
                  <a:schemeClr val="tx1"/>
                </a:solidFill>
              </a:rPr>
              <a:t>congruent… </a:t>
            </a: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b="1" dirty="0" smtClean="0">
              <a:solidFill>
                <a:srgbClr val="FFFF00"/>
              </a:solidFill>
              <a:ea typeface="Cambria Math" panose="02040503050406030204" pitchFamily="18" charset="0"/>
            </a:endParaRPr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772" y="2600012"/>
            <a:ext cx="5792918" cy="225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19326" y="5066674"/>
            <a:ext cx="9293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  <a:buSzPct val="80000"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</a:t>
            </a:r>
            <a:r>
              <a:rPr lang="en-US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even </a:t>
            </a:r>
            <a:r>
              <a:rPr lang="en-US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though we never directly established it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05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358589"/>
            <a:ext cx="8596668" cy="945556"/>
          </a:xfrm>
        </p:spPr>
        <p:txBody>
          <a:bodyPr/>
          <a:lstStyle/>
          <a:p>
            <a:pPr algn="r"/>
            <a:r>
              <a:rPr lang="en-US" dirty="0" smtClean="0"/>
              <a:t>CPCTC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88" y="1062356"/>
            <a:ext cx="8619346" cy="1297813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b="1" dirty="0" smtClean="0">
              <a:solidFill>
                <a:srgbClr val="FFFF00"/>
              </a:solidFill>
              <a:ea typeface="Cambria Math" panose="02040503050406030204" pitchFamily="18" charset="0"/>
            </a:endParaRP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79486" y="1119477"/>
            <a:ext cx="84394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u"/>
            </a:pPr>
            <a:r>
              <a:rPr lang="en-US" sz="2800" dirty="0" smtClean="0"/>
              <a:t>Steps for using </a:t>
            </a:r>
            <a:r>
              <a:rPr lang="en-US" sz="2800" dirty="0" smtClean="0"/>
              <a:t>CPCTC</a:t>
            </a:r>
          </a:p>
          <a:p>
            <a:pPr marL="457200" indent="-457200">
              <a:buClr>
                <a:schemeClr val="accent1"/>
              </a:buClr>
              <a:buSzPct val="80000"/>
              <a:buFont typeface="Wingdings 3" panose="05040102010807070707" pitchFamily="18" charset="2"/>
              <a:buChar char="u"/>
            </a:pPr>
            <a:endParaRPr lang="en-US" sz="2800" dirty="0" smtClean="0"/>
          </a:p>
          <a:p>
            <a:pPr marL="971550" lvl="1" indent="-514350">
              <a:buClr>
                <a:schemeClr val="accent2">
                  <a:lumMod val="50000"/>
                </a:schemeClr>
              </a:buClr>
              <a:buSzPct val="80000"/>
              <a:buFont typeface="+mj-lt"/>
              <a:buAutoNum type="arabicPeriod"/>
            </a:pPr>
            <a:r>
              <a:rPr lang="en-US" sz="2800" dirty="0" smtClean="0"/>
              <a:t>Determine the </a:t>
            </a:r>
            <a:r>
              <a:rPr lang="en-US" sz="2800" dirty="0" smtClean="0"/>
              <a:t>easiest </a:t>
            </a:r>
            <a:r>
              <a:rPr lang="en-US" sz="2800" dirty="0" smtClean="0"/>
              <a:t>way to prove two triangles are </a:t>
            </a:r>
            <a:r>
              <a:rPr lang="en-US" sz="2800" dirty="0" smtClean="0"/>
              <a:t>congruent.</a:t>
            </a:r>
          </a:p>
          <a:p>
            <a:pPr marL="971550" lvl="1" indent="-514350">
              <a:buClr>
                <a:schemeClr val="accent2">
                  <a:lumMod val="50000"/>
                </a:schemeClr>
              </a:buClr>
              <a:buSzPct val="80000"/>
              <a:buFont typeface="+mj-lt"/>
              <a:buAutoNum type="arabicPeriod"/>
            </a:pPr>
            <a:endParaRPr lang="en-US" sz="2800" dirty="0" smtClean="0"/>
          </a:p>
          <a:p>
            <a:pPr marL="971550" lvl="1" indent="-514350">
              <a:buClr>
                <a:schemeClr val="accent2">
                  <a:lumMod val="50000"/>
                </a:schemeClr>
              </a:buClr>
              <a:buSzPct val="80000"/>
              <a:buFont typeface="+mj-lt"/>
              <a:buAutoNum type="arabicPeriod"/>
            </a:pPr>
            <a:r>
              <a:rPr lang="en-US" sz="2800" dirty="0" smtClean="0"/>
              <a:t>Establish </a:t>
            </a:r>
            <a:r>
              <a:rPr lang="en-US" sz="2800" dirty="0" smtClean="0"/>
              <a:t>triangle congruency.</a:t>
            </a:r>
          </a:p>
          <a:p>
            <a:pPr marL="971550" lvl="1" indent="-514350">
              <a:buClr>
                <a:schemeClr val="accent2">
                  <a:lumMod val="50000"/>
                </a:schemeClr>
              </a:buClr>
              <a:buSzPct val="80000"/>
              <a:buFont typeface="+mj-lt"/>
              <a:buAutoNum type="arabicPeriod"/>
            </a:pPr>
            <a:endParaRPr lang="en-US" sz="2800" dirty="0" smtClean="0"/>
          </a:p>
          <a:p>
            <a:pPr marL="971550" lvl="1" indent="-514350">
              <a:buClr>
                <a:schemeClr val="accent2">
                  <a:lumMod val="50000"/>
                </a:schemeClr>
              </a:buClr>
              <a:buSzPct val="80000"/>
              <a:buFont typeface="+mj-lt"/>
              <a:buAutoNum type="arabicPeriod"/>
            </a:pPr>
            <a:r>
              <a:rPr lang="en-US" sz="2800" dirty="0" smtClean="0"/>
              <a:t>All other </a:t>
            </a:r>
            <a:r>
              <a:rPr lang="en-US" sz="2800" dirty="0" smtClean="0"/>
              <a:t>corresponding (matching) parts are </a:t>
            </a:r>
            <a:r>
              <a:rPr lang="en-US" sz="2800" dirty="0" smtClean="0"/>
              <a:t>congruent because of CPCTC.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221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2383" y="174884"/>
            <a:ext cx="3504922" cy="1324131"/>
          </a:xfrm>
        </p:spPr>
        <p:txBody>
          <a:bodyPr/>
          <a:lstStyle/>
          <a:p>
            <a:r>
              <a:rPr lang="en-US" dirty="0" smtClean="0"/>
              <a:t>CPCTC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077" y="1"/>
            <a:ext cx="756791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2383" y="1112718"/>
            <a:ext cx="36098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would you do first?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What would you do next?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If the triangles are congruent (by SAS) what does that mean for line segments SR and RL?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284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60516"/>
              </p:ext>
            </p:extLst>
          </p:nvPr>
        </p:nvGraphicFramePr>
        <p:xfrm>
          <a:off x="753375" y="2017802"/>
          <a:ext cx="841976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9880"/>
                <a:gridCol w="4209880"/>
              </a:tblGrid>
              <a:tr h="38350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Statements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Reasons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3541807"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880767" y="342454"/>
                <a:ext cx="4538107" cy="12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Given:</a:t>
                </a: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l-GR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Δ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KBC ≅ </a:t>
                </a:r>
                <a:r>
                  <a:rPr lang="el-GR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Δ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ACB</a:t>
                </a: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∠K ≅ </a:t>
                </a: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 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</a:t>
                </a: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Prove:</a:t>
                </a: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𝐾𝐵</m:t>
                        </m:r>
                      </m:e>
                    </m:acc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≅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𝐴𝐶</m:t>
                        </m:r>
                      </m:e>
                    </m:acc>
                  </m:oMath>
                </a14:m>
                <a:endParaRPr lang="en-US" sz="24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0767" y="342454"/>
                <a:ext cx="4538107" cy="1232966"/>
              </a:xfrm>
              <a:prstGeom prst="rect">
                <a:avLst/>
              </a:prstGeom>
              <a:blipFill rotWithShape="0">
                <a:blip r:embed="rId3"/>
                <a:stretch>
                  <a:fillRect l="-2151" t="-3960" b="-7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6875541" y="342454"/>
            <a:ext cx="2297595" cy="1086177"/>
            <a:chOff x="4024359" y="456605"/>
            <a:chExt cx="3011134" cy="1341279"/>
          </a:xfrm>
        </p:grpSpPr>
        <p:sp>
          <p:nvSpPr>
            <p:cNvPr id="6" name="Parallelogram 5"/>
            <p:cNvSpPr/>
            <p:nvPr/>
          </p:nvSpPr>
          <p:spPr>
            <a:xfrm>
              <a:off x="4024359" y="456605"/>
              <a:ext cx="3011134" cy="1341279"/>
            </a:xfrm>
            <a:prstGeom prst="parallelogram">
              <a:avLst/>
            </a:prstGeom>
            <a:no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4024359" y="456605"/>
              <a:ext cx="3011134" cy="1341279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6418874" y="1257402"/>
            <a:ext cx="42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99610" y="54247"/>
            <a:ext cx="42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73145" y="157787"/>
            <a:ext cx="42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959074" y="1257402"/>
            <a:ext cx="42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87042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495447"/>
              </p:ext>
            </p:extLst>
          </p:nvPr>
        </p:nvGraphicFramePr>
        <p:xfrm>
          <a:off x="626959" y="2047783"/>
          <a:ext cx="841976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9880"/>
                <a:gridCol w="4209880"/>
              </a:tblGrid>
              <a:tr h="38350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Statements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Reasons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3541807"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880769" y="342454"/>
                <a:ext cx="3808009" cy="12010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Given:</a:t>
                </a: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400" dirty="0">
                    <a:latin typeface="Cambria Math"/>
                    <a:ea typeface="Cambria Math"/>
                  </a:rPr>
                  <a:t>≌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400" dirty="0">
                    <a:latin typeface="Cambria Math"/>
                    <a:ea typeface="Cambria Math"/>
                  </a:rPr>
                  <a:t>≌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Prove:</a:t>
                </a: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∠C </a:t>
                </a:r>
                <a:r>
                  <a:rPr lang="en-US" sz="2400" dirty="0" smtClean="0">
                    <a:latin typeface="Cambria Math"/>
                    <a:ea typeface="Cambria Math"/>
                  </a:rPr>
                  <a:t>≌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∠E</a:t>
                </a:r>
                <a:endParaRPr lang="en-US" sz="24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0769" y="342454"/>
                <a:ext cx="3808009" cy="1201098"/>
              </a:xfrm>
              <a:prstGeom prst="rect">
                <a:avLst/>
              </a:prstGeom>
              <a:blipFill rotWithShape="1">
                <a:blip r:embed="rId3"/>
                <a:stretch>
                  <a:fillRect l="-2564" t="-406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261899" y="1536057"/>
            <a:ext cx="42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367813" y="492688"/>
            <a:ext cx="42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19611" y="456606"/>
            <a:ext cx="42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93763" y="825938"/>
            <a:ext cx="42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A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047836" y="728534"/>
            <a:ext cx="3319976" cy="919936"/>
            <a:chOff x="4523836" y="728534"/>
            <a:chExt cx="3319976" cy="919936"/>
          </a:xfrm>
        </p:grpSpPr>
        <p:grpSp>
          <p:nvGrpSpPr>
            <p:cNvPr id="21" name="Group 20"/>
            <p:cNvGrpSpPr/>
            <p:nvPr/>
          </p:nvGrpSpPr>
          <p:grpSpPr>
            <a:xfrm>
              <a:off x="4523836" y="728534"/>
              <a:ext cx="1659988" cy="913211"/>
              <a:chOff x="4523836" y="728534"/>
              <a:chExt cx="1659988" cy="913211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 flipH="1" flipV="1">
                <a:off x="4523836" y="728534"/>
                <a:ext cx="642185" cy="91321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 flipV="1">
                <a:off x="4523836" y="728534"/>
                <a:ext cx="1659988" cy="56022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>
                <a:off x="5182581" y="1288760"/>
                <a:ext cx="1001243" cy="35298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 flipH="1">
              <a:off x="6183824" y="735259"/>
              <a:ext cx="1659988" cy="913211"/>
              <a:chOff x="4523836" y="728534"/>
              <a:chExt cx="1659988" cy="913211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 flipH="1" flipV="1">
                <a:off x="4523836" y="728534"/>
                <a:ext cx="642185" cy="91321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4523836" y="728534"/>
                <a:ext cx="1659988" cy="56022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5182581" y="1288760"/>
                <a:ext cx="1001243" cy="35298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TextBox 26"/>
          <p:cNvSpPr txBox="1"/>
          <p:nvPr/>
        </p:nvSpPr>
        <p:spPr>
          <a:xfrm>
            <a:off x="8758746" y="1521788"/>
            <a:ext cx="42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99089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438330"/>
              </p:ext>
            </p:extLst>
          </p:nvPr>
        </p:nvGraphicFramePr>
        <p:xfrm>
          <a:off x="576624" y="2122669"/>
          <a:ext cx="841976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9880"/>
                <a:gridCol w="4209880"/>
              </a:tblGrid>
              <a:tr h="44300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Statements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00"/>
                          </a:solidFill>
                        </a:rPr>
                        <a:t>Reasons</a:t>
                      </a:r>
                      <a:endParaRPr 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  <a:tr h="3541807"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>
                    <a:lnL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491916" y="186604"/>
                <a:ext cx="4903527" cy="15711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Given:</a:t>
                </a: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≅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US" sz="2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M is the midpoint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dirty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Prove:</a:t>
                </a:r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∠AMB ≅ ∠AMC</a:t>
                </a:r>
                <a:endParaRPr lang="en-US" sz="24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1916" y="186604"/>
                <a:ext cx="4903527" cy="1571199"/>
              </a:xfrm>
              <a:prstGeom prst="rect">
                <a:avLst/>
              </a:prstGeom>
              <a:blipFill rotWithShape="0">
                <a:blip r:embed="rId2"/>
                <a:stretch>
                  <a:fillRect l="-1990" t="-3113" b="-8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6483230" y="174573"/>
            <a:ext cx="42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97604" y="854152"/>
            <a:ext cx="42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26043" y="1552064"/>
            <a:ext cx="42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672615" y="846608"/>
            <a:ext cx="42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A</a:t>
            </a:r>
          </a:p>
        </p:txBody>
      </p:sp>
      <p:grpSp>
        <p:nvGrpSpPr>
          <p:cNvPr id="20" name="Group 19"/>
          <p:cNvGrpSpPr/>
          <p:nvPr/>
        </p:nvGrpSpPr>
        <p:grpSpPr>
          <a:xfrm rot="5400000">
            <a:off x="7631974" y="-392170"/>
            <a:ext cx="1234393" cy="2846888"/>
            <a:chOff x="3125307" y="2511330"/>
            <a:chExt cx="2069262" cy="1854960"/>
          </a:xfrm>
        </p:grpSpPr>
        <p:sp>
          <p:nvSpPr>
            <p:cNvPr id="21" name="Isosceles Triangle 20"/>
            <p:cNvSpPr/>
            <p:nvPr/>
          </p:nvSpPr>
          <p:spPr>
            <a:xfrm>
              <a:off x="3125307" y="2511330"/>
              <a:ext cx="2069262" cy="1854960"/>
            </a:xfrm>
            <a:prstGeom prst="triangle">
              <a:avLst/>
            </a:prstGeom>
            <a:noFill/>
            <a:ln w="28575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>
              <a:stCxn id="21" idx="0"/>
              <a:endCxn id="21" idx="3"/>
            </p:cNvCxnSpPr>
            <p:nvPr/>
          </p:nvCxnSpPr>
          <p:spPr>
            <a:xfrm>
              <a:off x="4159938" y="2511330"/>
              <a:ext cx="0" cy="185496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Connector 23"/>
          <p:cNvCxnSpPr/>
          <p:nvPr/>
        </p:nvCxnSpPr>
        <p:spPr>
          <a:xfrm flipV="1">
            <a:off x="7974391" y="555936"/>
            <a:ext cx="71354" cy="290672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7998352" y="1236289"/>
            <a:ext cx="71354" cy="290672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714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1188</TotalTime>
  <Words>374</Words>
  <Application>Microsoft Office PowerPoint</Application>
  <PresentationFormat>Custom</PresentationFormat>
  <Paragraphs>166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Facet</vt:lpstr>
      <vt:lpstr>CPCTC</vt:lpstr>
      <vt:lpstr>Lesson Objectives</vt:lpstr>
      <vt:lpstr>Corresponding Parts of Congruent Triangles</vt:lpstr>
      <vt:lpstr>Corresponding Parts of Congruent Triangles</vt:lpstr>
      <vt:lpstr>CPCTC</vt:lpstr>
      <vt:lpstr>CPCTC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EXIT SLIP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Congruent Triangles</dc:title>
  <dc:creator>Brett Kottmann</dc:creator>
  <cp:lastModifiedBy>Brett Kottman</cp:lastModifiedBy>
  <cp:revision>51</cp:revision>
  <cp:lastPrinted>2015-11-04T03:57:19Z</cp:lastPrinted>
  <dcterms:created xsi:type="dcterms:W3CDTF">2015-10-28T01:16:32Z</dcterms:created>
  <dcterms:modified xsi:type="dcterms:W3CDTF">2015-11-04T13:12:16Z</dcterms:modified>
</cp:coreProperties>
</file>